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9"/>
  </p:notesMasterIdLst>
  <p:handoutMasterIdLst>
    <p:handoutMasterId r:id="rId50"/>
  </p:handoutMasterIdLst>
  <p:sldIdLst>
    <p:sldId id="5462" r:id="rId2"/>
    <p:sldId id="5887" r:id="rId3"/>
    <p:sldId id="5847" r:id="rId4"/>
    <p:sldId id="5888" r:id="rId5"/>
    <p:sldId id="5843" r:id="rId6"/>
    <p:sldId id="5852" r:id="rId7"/>
    <p:sldId id="5889" r:id="rId8"/>
    <p:sldId id="5890" r:id="rId9"/>
    <p:sldId id="5867" r:id="rId10"/>
    <p:sldId id="5955" r:id="rId11"/>
    <p:sldId id="5956" r:id="rId12"/>
    <p:sldId id="5892" r:id="rId13"/>
    <p:sldId id="5891" r:id="rId14"/>
    <p:sldId id="5893" r:id="rId15"/>
    <p:sldId id="5864" r:id="rId16"/>
    <p:sldId id="5861" r:id="rId17"/>
    <p:sldId id="5894" r:id="rId18"/>
    <p:sldId id="5895" r:id="rId19"/>
    <p:sldId id="5896" r:id="rId20"/>
    <p:sldId id="5897" r:id="rId21"/>
    <p:sldId id="5898" r:id="rId22"/>
    <p:sldId id="5899" r:id="rId23"/>
    <p:sldId id="5900" r:id="rId24"/>
    <p:sldId id="5901" r:id="rId25"/>
    <p:sldId id="5902" r:id="rId26"/>
    <p:sldId id="5903" r:id="rId27"/>
    <p:sldId id="5904" r:id="rId28"/>
    <p:sldId id="5858" r:id="rId29"/>
    <p:sldId id="5905" r:id="rId30"/>
    <p:sldId id="5851" r:id="rId31"/>
    <p:sldId id="5869" r:id="rId32"/>
    <p:sldId id="5928" r:id="rId33"/>
    <p:sldId id="5943" r:id="rId34"/>
    <p:sldId id="5944" r:id="rId35"/>
    <p:sldId id="5945" r:id="rId36"/>
    <p:sldId id="5946" r:id="rId37"/>
    <p:sldId id="5948" r:id="rId38"/>
    <p:sldId id="5947" r:id="rId39"/>
    <p:sldId id="5949" r:id="rId40"/>
    <p:sldId id="5860" r:id="rId41"/>
    <p:sldId id="5950" r:id="rId42"/>
    <p:sldId id="5951" r:id="rId43"/>
    <p:sldId id="5868" r:id="rId44"/>
    <p:sldId id="5952" r:id="rId45"/>
    <p:sldId id="5953" r:id="rId46"/>
    <p:sldId id="5859" r:id="rId47"/>
    <p:sldId id="5842" r:id="rId4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509"/>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92554112"/>
        <c:axId val="192555648"/>
      </c:areaChart>
      <c:catAx>
        <c:axId val="192554112"/>
        <c:scaling>
          <c:orientation val="minMax"/>
        </c:scaling>
        <c:delete val="1"/>
        <c:axPos val="b"/>
        <c:numFmt formatCode="m/d/yyyy" sourceLinked="1"/>
        <c:majorTickMark val="out"/>
        <c:minorTickMark val="none"/>
        <c:tickLblPos val="none"/>
        <c:crossAx val="192555648"/>
        <c:crosses val="autoZero"/>
        <c:auto val="1"/>
        <c:lblAlgn val="ctr"/>
        <c:lblOffset val="100"/>
        <c:noMultiLvlLbl val="1"/>
      </c:catAx>
      <c:valAx>
        <c:axId val="192555648"/>
        <c:scaling>
          <c:orientation val="minMax"/>
        </c:scaling>
        <c:delete val="1"/>
        <c:axPos val="l"/>
        <c:numFmt formatCode="General" sourceLinked="1"/>
        <c:majorTickMark val="out"/>
        <c:minorTickMark val="none"/>
        <c:tickLblPos val="none"/>
        <c:crossAx val="192554112"/>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2017/11/3</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a:t>
            </a:r>
            <a:r>
              <a:rPr lang="zh-CN" altLang="en-US" sz="6600" b="1" dirty="0" smtClean="0">
                <a:solidFill>
                  <a:schemeClr val="accent4"/>
                </a:solidFill>
                <a:cs typeface="Arial" panose="020B0604020202020204" pitchFamily="34" charset="0"/>
              </a:rPr>
              <a:t>项目</a:t>
            </a:r>
            <a:r>
              <a:rPr lang="zh-CN" sz="6600" b="1" dirty="0" smtClean="0">
                <a:solidFill>
                  <a:schemeClr val="accent4"/>
                </a:solidFill>
                <a:cs typeface="Arial" panose="020B0604020202020204" pitchFamily="34" charset="0"/>
              </a:rPr>
              <a:t>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719034"/>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组长：蒋家俊</a:t>
            </a:r>
            <a:endParaRPr lang="en-US" altLang="zh-CN" sz="1400" dirty="0" smtClean="0">
              <a:solidFill>
                <a:schemeClr val="accent4"/>
              </a:solidFill>
              <a:latin typeface="Arial" panose="020B0604020202020204" pitchFamily="34" charset="0"/>
              <a:cs typeface="Arial" panose="020B0604020202020204" pitchFamily="34" charset="0"/>
              <a:sym typeface="Arial" panose="020B0604020202020204" pitchFamily="34" charset="0"/>
            </a:endParaRPr>
          </a:p>
          <a:p>
            <a:pPr algn="ctr">
              <a:spcBef>
                <a:spcPts val="0"/>
              </a:spcBef>
              <a:buNone/>
            </a:pPr>
            <a:r>
              <a:rPr lang="zh-CN" altLang="en-US" sz="1400" dirty="0" smtClean="0">
                <a:solidFill>
                  <a:schemeClr val="accent4"/>
                </a:solidFill>
                <a:latin typeface="Arial" panose="020B0604020202020204" pitchFamily="34" charset="0"/>
                <a:cs typeface="Arial" panose="020B0604020202020204" pitchFamily="34" charset="0"/>
                <a:sym typeface="Arial" panose="020B0604020202020204" pitchFamily="34" charset="0"/>
              </a:rPr>
              <a:t>组员：厉佩强，朱秉，李捷，周盛</a:t>
            </a:r>
            <a:endPar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2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7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13351" y="1456085"/>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241" y="2896245"/>
            <a:ext cx="67532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3099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1892871" y="1744117"/>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197127" y="1781033"/>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5997327" y="882343"/>
            <a:ext cx="2855570" cy="861774"/>
          </a:xfrm>
          <a:prstGeom prst="rect">
            <a:avLst/>
          </a:prstGeom>
        </p:spPr>
        <p:txBody>
          <a:bodyPr wrap="square" lIns="0" tIns="0" rIns="0" bIns="0">
            <a:spAutoFit/>
          </a:bodyPr>
          <a:lstStyle/>
          <a:p>
            <a:r>
              <a:rPr lang="zh-CN" altLang="en-US" sz="28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项目输入输出信息表</a:t>
            </a:r>
            <a:endPar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191" y="1781033"/>
            <a:ext cx="455295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2158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23" presetClass="entr" presetSubtype="32"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4*#ppt_w"/>
                                          </p:val>
                                        </p:tav>
                                        <p:tav tm="100000">
                                          <p:val>
                                            <p:strVal val="#ppt_w"/>
                                          </p:val>
                                        </p:tav>
                                      </p:tavLst>
                                    </p:anim>
                                    <p:anim calcmode="lin" valueType="num">
                                      <p:cBhvr>
                                        <p:cTn id="29"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52" grpId="0" bldLvl="0" animBg="1"/>
      <p:bldP spid="6153"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extLst>
              <p:ext uri="{D42A27DB-BD31-4B8C-83A1-F6EECF244321}">
                <p14:modId xmlns:p14="http://schemas.microsoft.com/office/powerpoint/2010/main" val="2433352009"/>
              </p:ext>
            </p:extLst>
          </p:nvPr>
        </p:nvGraphicFramePr>
        <p:xfrm>
          <a:off x="1929765" y="1059180"/>
          <a:ext cx="9000490" cy="394462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dirty="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a:t>
                      </a:r>
                      <a:r>
                        <a:rPr lang="zh-CN" altLang="en-US" sz="2000" b="0" dirty="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dirty="0">
                          <a:latin typeface="宋体" panose="02010600030101010101" pitchFamily="2" charset="-122"/>
                          <a:ea typeface="宋体" panose="02010600030101010101" pitchFamily="2" charset="-122"/>
                          <a:cs typeface="宋体" panose="02010600030101010101" pitchFamily="2" charset="-122"/>
                        </a:rPr>
                        <a:t>》</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3596189588"/>
              </p:ext>
            </p:extLst>
          </p:nvPr>
        </p:nvGraphicFramePr>
        <p:xfrm>
          <a:off x="1820863" y="1018540"/>
          <a:ext cx="9106217" cy="5005070"/>
        </p:xfrm>
        <a:graphic>
          <a:graphicData uri="http://schemas.openxmlformats.org/drawingml/2006/table">
            <a:tbl>
              <a:tblPr firstRow="1" bandRow="1">
                <a:tableStyleId>{5C22544A-7EE6-4342-B048-85BDC9FD1C3A}</a:tableStyleId>
              </a:tblPr>
              <a:tblGrid>
                <a:gridCol w="1907857"/>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93"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 xmlns:wpsdc="http://www.wps.cn/officeDocument/2017/drawingmlCustomData"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44"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4037"/>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nSpc>
                <a:spcPct val="100000"/>
              </a:lnSpc>
              <a:spcBef>
                <a:spcPts val="0"/>
              </a:spcBef>
              <a:spcAft>
                <a:spcPts val="0"/>
              </a:spcAft>
              <a:buNone/>
              <a:extLst>
                <a:ext uri="{35155182-B16C-46BC-9424-99874614C6A1}">
                  <wpsdc:indentchars xmlns="" xmlns:wpsdc="http://www.wps.cn/officeDocument/2017/drawingmlCustomData"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开发小组工时基本1</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52.88</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h，开发费</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用为</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30.97/h，所以开发人员成本为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2931"/>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a:t>
            </a: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4734.69</a:t>
            </a: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2715102"/>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G17</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—文件名—</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NNN。其中</a:t>
            </a:r>
            <a:r>
              <a:rPr lang="zh-CN" alt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：NNN</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PRD-G17-</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项目计划</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ISO</a:t>
            </a:r>
            <a:r>
              <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模板</a:t>
            </a:r>
            <a:endParaRPr lang="zh-CN" altLang="en-US"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8.9</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08144522"/>
              </p:ext>
            </p:extLst>
          </p:nvPr>
        </p:nvGraphicFramePr>
        <p:xfrm>
          <a:off x="6861423" y="87933"/>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extLst>
              <p:ext uri="{D42A27DB-BD31-4B8C-83A1-F6EECF244321}">
                <p14:modId xmlns:p14="http://schemas.microsoft.com/office/powerpoint/2010/main" val="2544084809"/>
              </p:ext>
            </p:extLst>
          </p:nvPr>
        </p:nvGraphicFramePr>
        <p:xfrm>
          <a:off x="6861423" y="2458720"/>
          <a:ext cx="4434592" cy="3048009"/>
        </p:xfrm>
        <a:graphic>
          <a:graphicData uri="http://schemas.openxmlformats.org/drawingml/2006/table">
            <a:tbl>
              <a:tblPr firstRow="1" bandRow="1">
                <a:tableStyleId>{BDBED569-4797-4DF1-A0F4-6AAB3CD982D8}</a:tableStyleId>
              </a:tblPr>
              <a:tblGrid>
                <a:gridCol w="4434592"/>
              </a:tblGrid>
              <a:tr h="304800">
                <a:tc>
                  <a:txBody>
                    <a:bodyPr/>
                    <a:lstStyle/>
                    <a:p>
                      <a:pPr algn="l">
                        <a:buNone/>
                      </a:pPr>
                      <a:r>
                        <a:rPr lang="en-US" altLang="zh-CN" sz="2000" b="0" dirty="0"/>
                        <a:t>《</a:t>
                      </a:r>
                      <a:r>
                        <a:rPr lang="en-US" altLang="zh-CN" sz="2000" b="0" dirty="0" err="1"/>
                        <a:t>项目章程</a:t>
                      </a:r>
                      <a:r>
                        <a:rPr lang="en-US" altLang="zh-CN" sz="2000" b="0" dirty="0"/>
                        <a:t>》</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dirty="0"/>
                        <a:t>《</a:t>
                      </a:r>
                      <a:r>
                        <a:rPr lang="zh-CN" altLang="en-US" sz="2000" dirty="0"/>
                        <a:t>需求变更控制文档</a:t>
                      </a:r>
                      <a:r>
                        <a:rPr lang="en-US" altLang="zh-CN" sz="2000" dirty="0"/>
                        <a:t>》</a:t>
                      </a:r>
                    </a:p>
                  </a:txBody>
                  <a:tcPr marL="0" marR="0" marT="0" marB="1"/>
                </a:tc>
              </a:tr>
              <a:tr h="304800">
                <a:tc>
                  <a:txBody>
                    <a:bodyPr/>
                    <a:lstStyle/>
                    <a:p>
                      <a:pPr indent="0">
                        <a:buNone/>
                      </a:pPr>
                      <a:r>
                        <a:rPr lang="en-US" altLang="zh-CN" sz="2000" dirty="0"/>
                        <a:t>《</a:t>
                      </a:r>
                      <a:r>
                        <a:rPr lang="zh-CN" altLang="en-US" sz="2000" dirty="0"/>
                        <a:t>软件概要设计说明</a:t>
                      </a:r>
                      <a:r>
                        <a:rPr lang="en-US" altLang="zh-CN" sz="2000" dirty="0" smtClean="0"/>
                        <a:t>》</a:t>
                      </a:r>
                    </a:p>
                    <a:p>
                      <a:pPr marL="0" marR="0" indent="0" algn="l" defTabSz="963930" rtl="0" eaLnBrk="1" fontAlgn="auto" latinLnBrk="0" hangingPunct="1">
                        <a:lnSpc>
                          <a:spcPct val="100000"/>
                        </a:lnSpc>
                        <a:spcBef>
                          <a:spcPts val="0"/>
                        </a:spcBef>
                        <a:spcAft>
                          <a:spcPts val="0"/>
                        </a:spcAft>
                        <a:buClrTx/>
                        <a:buSzTx/>
                        <a:buFontTx/>
                        <a:buNone/>
                        <a:tabLst/>
                        <a:defRPr/>
                      </a:pPr>
                      <a:r>
                        <a:rPr lang="en-US" altLang="zh-CN" sz="2000" dirty="0" smtClean="0"/>
                        <a:t>《</a:t>
                      </a:r>
                      <a:r>
                        <a:rPr lang="zh-CN" altLang="en-US" sz="2000" dirty="0" smtClean="0"/>
                        <a:t>项目总结报告</a:t>
                      </a:r>
                      <a:r>
                        <a:rPr lang="en-US" altLang="zh-CN" sz="2000" dirty="0" smtClean="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2699</Words>
  <Application>Microsoft Office PowerPoint</Application>
  <PresentationFormat>自定义</PresentationFormat>
  <Paragraphs>610</Paragraphs>
  <Slides>47</Slides>
  <Notes>46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0"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2017-11-03T06:09:32Z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